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09" r:id="rId27"/>
    <p:sldId id="310" r:id="rId28"/>
    <p:sldId id="314" r:id="rId29"/>
    <p:sldId id="312" r:id="rId30"/>
    <p:sldId id="31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BDE3BB5-CDDD-4E1E-A37D-F009F1978210}" type="datetimeFigureOut">
              <a:rPr lang="en-GB" smtClean="0"/>
              <a:t>20/01/2017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2639448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DE3BB5-CDDD-4E1E-A37D-F009F1978210}" type="datetimeFigureOut">
              <a:rPr lang="en-GB" smtClean="0"/>
              <a:t>20/01/2017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15160840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DE3BB5-CDDD-4E1E-A37D-F009F1978210}" type="datetimeFigureOut">
              <a:rPr lang="en-GB" smtClean="0"/>
              <a:t>20/01/2017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24249678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lgn="r">
              <a:defRPr b="1">
                <a:solidFill>
                  <a:srgbClr val="0070C0"/>
                </a:solidFill>
              </a:defRPr>
            </a:lvl1pPr>
          </a:lstStyle>
          <a:p>
            <a:r>
              <a:rPr lang="en-GB" dirty="0" smtClean="0"/>
              <a:t>Click to edit Master title style</a:t>
            </a:r>
            <a:endParaRPr lang="en-US" dirty="0"/>
          </a:p>
        </p:txBody>
      </p:sp>
      <p:sp>
        <p:nvSpPr>
          <p:cNvPr id="3" name="Subtitle 2"/>
          <p:cNvSpPr>
            <a:spLocks noGrp="1"/>
          </p:cNvSpPr>
          <p:nvPr>
            <p:ph type="subTitle" idx="1" hasCustomPrompt="1"/>
          </p:nvPr>
        </p:nvSpPr>
        <p:spPr>
          <a:xfrm>
            <a:off x="2057400" y="3892858"/>
            <a:ext cx="6400800" cy="1752600"/>
          </a:xfrm>
          <a:prstGeom prst="rect">
            <a:avLst/>
          </a:prstGeom>
        </p:spPr>
        <p:txBody>
          <a:bodyPr/>
          <a:lstStyle>
            <a:lvl1pPr marL="0" indent="0" algn="ctr">
              <a:buNone/>
              <a:defRPr sz="32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algn="r"/>
            <a:r>
              <a:rPr lang="en-GB" sz="2400" b="1" dirty="0" smtClean="0">
                <a:solidFill>
                  <a:srgbClr val="0070C0"/>
                </a:solidFill>
              </a:rPr>
              <a:t>A person</a:t>
            </a:r>
          </a:p>
          <a:p>
            <a:pPr algn="r"/>
            <a:r>
              <a:rPr lang="en-GB" sz="2400" dirty="0" smtClean="0">
                <a:solidFill>
                  <a:srgbClr val="0070C0"/>
                </a:solidFill>
              </a:rPr>
              <a:t>Head of </a:t>
            </a:r>
            <a:r>
              <a:rPr lang="en-GB" sz="2400" dirty="0" err="1" smtClean="0">
                <a:solidFill>
                  <a:srgbClr val="0070C0"/>
                </a:solidFill>
              </a:rPr>
              <a:t>Powperpoint</a:t>
            </a:r>
            <a:endParaRPr lang="en-GB" sz="2400" dirty="0">
              <a:solidFill>
                <a:srgbClr val="0070C0"/>
              </a:solidFill>
            </a:endParaRPr>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234699141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000" b="1">
                <a:solidFill>
                  <a:srgbClr val="0070C0"/>
                </a:solidFill>
              </a:defRPr>
            </a:lvl1pPr>
          </a:lstStyle>
          <a:p>
            <a:r>
              <a:rPr lang="en-GB" dirty="0"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179137368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000" b="1">
                <a:solidFill>
                  <a:srgbClr val="0070C0"/>
                </a:solidFill>
              </a:defRPr>
            </a:lvl1pPr>
          </a:lstStyle>
          <a:p>
            <a:r>
              <a:rPr lang="en-GB"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b="0">
                <a:solidFill>
                  <a:srgbClr val="0070C0"/>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solidFill>
                  <a:srgbClr val="0070C0"/>
                </a:solidFill>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411421617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000" b="1">
                <a:solidFill>
                  <a:srgbClr val="0070C0"/>
                </a:solidFill>
              </a:defRPr>
            </a:lvl1pPr>
          </a:lstStyle>
          <a:p>
            <a:r>
              <a:rPr lang="en-GB"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solidFill>
                  <a:srgbClr val="0070C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201712800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3000" b="1">
                <a:solidFill>
                  <a:srgbClr val="0070C0"/>
                </a:solidFill>
              </a:defRPr>
            </a:lvl1pPr>
          </a:lstStyle>
          <a:p>
            <a:r>
              <a:rPr lang="en-GB" dirty="0" smtClean="0"/>
              <a:t>Click to edit Master title style</a:t>
            </a:r>
            <a:endParaRPr lang="en-US" dirty="0"/>
          </a:p>
        </p:txBody>
      </p:sp>
      <p:sp>
        <p:nvSpPr>
          <p:cNvPr id="3" name="Date Placeholder 2"/>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165238437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solidFill>
                  <a:srgbClr val="0070C0"/>
                </a:solidFill>
              </a:defRPr>
            </a:lvl1pPr>
          </a:lstStyle>
          <a:p>
            <a:r>
              <a:rPr lang="en-GB"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solidFill>
                  <a:srgbClr val="0070C0"/>
                </a:solidFill>
              </a:defRPr>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smtClean="0"/>
              <a:t>Click to edit Master text styles</a:t>
            </a:r>
          </a:p>
          <a:p>
            <a:pPr lvl="1"/>
            <a:r>
              <a:rPr lang="en-GB" dirty="0" smtClean="0"/>
              <a:t>Second level</a:t>
            </a:r>
          </a:p>
          <a:p>
            <a:pPr lvl="2"/>
            <a:r>
              <a:rPr lang="en-GB" dirty="0" smtClean="0"/>
              <a:t>Third level</a:t>
            </a:r>
          </a:p>
          <a:p>
            <a:pPr lvl="3"/>
            <a:r>
              <a:rPr lang="en-GB" dirty="0" smtClean="0"/>
              <a:t>Fourth level</a:t>
            </a:r>
          </a:p>
          <a:p>
            <a:pPr lvl="4"/>
            <a:r>
              <a:rPr lang="en-GB" dirty="0" smtClean="0"/>
              <a:t>Fifth level</a:t>
            </a:r>
            <a:endParaRPr lang="en-US" dirty="0"/>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337595861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solidFill>
                  <a:srgbClr val="0070C0"/>
                </a:solidFill>
              </a:defRPr>
            </a:lvl1pPr>
          </a:lstStyle>
          <a:p>
            <a:r>
              <a:rPr lang="en-GB"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295404968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4092979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BDE3BB5-CDDD-4E1E-A37D-F009F1978210}" type="datetimeFigureOut">
              <a:rPr lang="en-GB" smtClean="0"/>
              <a:t>20/01/2017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15861975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pPr defTabSz="457200"/>
            <a:fld id="{755C51F3-C917-954C-9730-DA27A7119A08}" type="datetimeFigureOut">
              <a:rPr lang="en-US" smtClean="0">
                <a:solidFill>
                  <a:prstClr val="black"/>
                </a:solidFill>
              </a:rPr>
              <a:pPr defTabSz="457200"/>
              <a:t>1/20/2017</a:t>
            </a:fld>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pPr defTabSz="457200"/>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pPr defTabSz="457200"/>
            <a:fld id="{24B4E3C1-4DF5-5C47-AE6D-9B049F985D73}" type="slidenum">
              <a:rPr lang="en-US" smtClean="0">
                <a:solidFill>
                  <a:prstClr val="black"/>
                </a:solidFill>
              </a:rPr>
              <a:pPr defTabSz="457200"/>
              <a:t>‹#›</a:t>
            </a:fld>
            <a:endParaRPr lang="en-US">
              <a:solidFill>
                <a:prstClr val="black"/>
              </a:solidFill>
            </a:endParaRPr>
          </a:p>
        </p:txBody>
      </p:sp>
    </p:spTree>
    <p:extLst>
      <p:ext uri="{BB962C8B-B14F-4D97-AF65-F5344CB8AC3E}">
        <p14:creationId xmlns:p14="http://schemas.microsoft.com/office/powerpoint/2010/main" val="3397222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BDE3BB5-CDDD-4E1E-A37D-F009F1978210}" type="datetimeFigureOut">
              <a:rPr lang="en-GB" smtClean="0"/>
              <a:t>20/01/2017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176853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BDE3BB5-CDDD-4E1E-A37D-F009F1978210}" type="datetimeFigureOut">
              <a:rPr lang="en-GB" smtClean="0"/>
              <a:t>20/01/2017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9398524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BDE3BB5-CDDD-4E1E-A37D-F009F1978210}" type="datetimeFigureOut">
              <a:rPr lang="en-GB" smtClean="0"/>
              <a:t>20/01/2017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4290020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BDE3BB5-CDDD-4E1E-A37D-F009F1978210}" type="datetimeFigureOut">
              <a:rPr lang="en-GB" smtClean="0"/>
              <a:t>20/01/2017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3118293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DE3BB5-CDDD-4E1E-A37D-F009F1978210}" type="datetimeFigureOut">
              <a:rPr lang="en-GB" smtClean="0"/>
              <a:t>20/01/2017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1748469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E3BB5-CDDD-4E1E-A37D-F009F1978210}" type="datetimeFigureOut">
              <a:rPr lang="en-GB" smtClean="0"/>
              <a:t>20/01/2017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2273926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BDE3BB5-CDDD-4E1E-A37D-F009F1978210}" type="datetimeFigureOut">
              <a:rPr lang="en-GB" smtClean="0"/>
              <a:t>20/01/2017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55F16C7-72A4-4F77-B5A5-0403289F88AA}" type="slidenum">
              <a:rPr lang="en-GB" smtClean="0"/>
              <a:t>‹#›</a:t>
            </a:fld>
            <a:endParaRPr lang="en-GB"/>
          </a:p>
        </p:txBody>
      </p:sp>
    </p:spTree>
    <p:extLst>
      <p:ext uri="{BB962C8B-B14F-4D97-AF65-F5344CB8AC3E}">
        <p14:creationId xmlns:p14="http://schemas.microsoft.com/office/powerpoint/2010/main" val="3694140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E3BB5-CDDD-4E1E-A37D-F009F1978210}" type="datetimeFigureOut">
              <a:rPr lang="en-GB" smtClean="0"/>
              <a:t>20/01/2017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5F16C7-72A4-4F77-B5A5-0403289F88AA}" type="slidenum">
              <a:rPr lang="en-GB" smtClean="0"/>
              <a:t>‹#›</a:t>
            </a:fld>
            <a:endParaRPr lang="en-GB"/>
          </a:p>
        </p:txBody>
      </p:sp>
    </p:spTree>
    <p:extLst>
      <p:ext uri="{BB962C8B-B14F-4D97-AF65-F5344CB8AC3E}">
        <p14:creationId xmlns:p14="http://schemas.microsoft.com/office/powerpoint/2010/main" val="2350700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Solent NHS Trust COL.pn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7437826" y="233362"/>
            <a:ext cx="1487924" cy="470756"/>
          </a:xfrm>
          <a:prstGeom prst="rect">
            <a:avLst/>
          </a:prstGeom>
        </p:spPr>
      </p:pic>
      <p:pic>
        <p:nvPicPr>
          <p:cNvPr id="9" name="Picture 8" descr="Solent Sails CMYK NEW STRAPLINE.png"/>
          <p:cNvPicPr>
            <a:picLocks noChangeAspect="1"/>
          </p:cNvPicPr>
          <p:nvPr userDrawn="1"/>
        </p:nvPicPr>
        <p:blipFill>
          <a:blip r:embed="rId12">
            <a:extLst>
              <a:ext uri="{28A0092B-C50C-407E-A947-70E740481C1C}">
                <a14:useLocalDpi xmlns:a14="http://schemas.microsoft.com/office/drawing/2010/main" val="0"/>
              </a:ext>
            </a:extLst>
          </a:blip>
          <a:stretch>
            <a:fillRect/>
          </a:stretch>
        </p:blipFill>
        <p:spPr>
          <a:xfrm>
            <a:off x="5930346" y="5992813"/>
            <a:ext cx="2995404" cy="644651"/>
          </a:xfrm>
          <a:prstGeom prst="rect">
            <a:avLst/>
          </a:prstGeom>
        </p:spPr>
      </p:pic>
      <p:sp>
        <p:nvSpPr>
          <p:cNvPr id="17" name="Rectangle 16"/>
          <p:cNvSpPr/>
          <p:nvPr userDrawn="1"/>
        </p:nvSpPr>
        <p:spPr>
          <a:xfrm>
            <a:off x="7131262" y="6736660"/>
            <a:ext cx="306564" cy="12134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US">
              <a:solidFill>
                <a:prstClr val="white"/>
              </a:solidFill>
            </a:endParaRPr>
          </a:p>
        </p:txBody>
      </p:sp>
    </p:spTree>
    <p:extLst>
      <p:ext uri="{BB962C8B-B14F-4D97-AF65-F5344CB8AC3E}">
        <p14:creationId xmlns:p14="http://schemas.microsoft.com/office/powerpoint/2010/main" val="1309048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Solent-roundel.png"/>
          <p:cNvPicPr>
            <a:picLocks noChangeAspect="1"/>
          </p:cNvPicPr>
          <p:nvPr/>
        </p:nvPicPr>
        <p:blipFill rotWithShape="1">
          <a:blip r:embed="rId2">
            <a:alphaModFix amt="15000"/>
            <a:extLst>
              <a:ext uri="{28A0092B-C50C-407E-A947-70E740481C1C}">
                <a14:useLocalDpi xmlns:a14="http://schemas.microsoft.com/office/drawing/2010/main" val="0"/>
              </a:ext>
            </a:extLst>
          </a:blip>
          <a:srcRect t="3834" b="15808"/>
          <a:stretch/>
        </p:blipFill>
        <p:spPr>
          <a:xfrm>
            <a:off x="293688" y="0"/>
            <a:ext cx="8621708" cy="6858000"/>
          </a:xfrm>
          <a:prstGeom prst="rect">
            <a:avLst/>
          </a:prstGeom>
        </p:spPr>
      </p:pic>
      <p:sp>
        <p:nvSpPr>
          <p:cNvPr id="4" name="Title 1"/>
          <p:cNvSpPr>
            <a:spLocks noGrp="1"/>
          </p:cNvSpPr>
          <p:nvPr>
            <p:ph type="ctrTitle"/>
          </p:nvPr>
        </p:nvSpPr>
        <p:spPr>
          <a:xfrm>
            <a:off x="766085" y="2407606"/>
            <a:ext cx="8012113" cy="2124075"/>
          </a:xfrm>
        </p:spPr>
        <p:txBody>
          <a:bodyPr tIns="0" rIns="0" bIns="0" anchor="t"/>
          <a:lstStyle/>
          <a:p>
            <a:pPr algn="r"/>
            <a:r>
              <a:rPr lang="en-GB" sz="3600" b="1" dirty="0" smtClean="0">
                <a:solidFill>
                  <a:srgbClr val="0070C0"/>
                </a:solidFill>
                <a:ea typeface="ＭＳ Ｐゴシック"/>
                <a:cs typeface="ＭＳ Ｐゴシック"/>
              </a:rPr>
              <a:t>Dysphagia and Communication Difficulties in Neurological Conditions</a:t>
            </a:r>
          </a:p>
        </p:txBody>
      </p:sp>
      <p:sp>
        <p:nvSpPr>
          <p:cNvPr id="2" name="TextBox 1"/>
          <p:cNvSpPr txBox="1"/>
          <p:nvPr/>
        </p:nvSpPr>
        <p:spPr>
          <a:xfrm>
            <a:off x="3595456" y="4838329"/>
            <a:ext cx="5182743" cy="830997"/>
          </a:xfrm>
          <a:prstGeom prst="rect">
            <a:avLst/>
          </a:prstGeom>
          <a:noFill/>
        </p:spPr>
        <p:txBody>
          <a:bodyPr wrap="square" rtlCol="0">
            <a:spAutoFit/>
          </a:bodyPr>
          <a:lstStyle/>
          <a:p>
            <a:pPr algn="r" defTabSz="457200"/>
            <a:r>
              <a:rPr lang="en-GB" sz="2400" b="1" dirty="0" smtClean="0">
                <a:solidFill>
                  <a:srgbClr val="0070C0"/>
                </a:solidFill>
              </a:rPr>
              <a:t>Liz Sykes-Little</a:t>
            </a:r>
          </a:p>
          <a:p>
            <a:pPr algn="r" defTabSz="457200"/>
            <a:r>
              <a:rPr lang="en-GB" sz="2400" dirty="0" smtClean="0">
                <a:solidFill>
                  <a:srgbClr val="0070C0"/>
                </a:solidFill>
              </a:rPr>
              <a:t>Speech and Language Therapist</a:t>
            </a:r>
            <a:endParaRPr lang="en-GB" sz="2400" dirty="0">
              <a:solidFill>
                <a:srgbClr val="0070C0"/>
              </a:solidFill>
            </a:endParaRPr>
          </a:p>
        </p:txBody>
      </p:sp>
      <p:pic>
        <p:nvPicPr>
          <p:cNvPr id="7" name="Picture 6" descr="CS42433-SOLENT-Trust's-Visions-graphic-HEA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
        <p:nvSpPr>
          <p:cNvPr id="8" name="Rectangle 7"/>
          <p:cNvSpPr/>
          <p:nvPr/>
        </p:nvSpPr>
        <p:spPr>
          <a:xfrm>
            <a:off x="2286000" y="1690063"/>
            <a:ext cx="4572000" cy="369332"/>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smtClean="0">
              <a:ln>
                <a:noFill/>
              </a:ln>
              <a:solidFill>
                <a:sysClr val="windowText" lastClr="000000"/>
              </a:solidFill>
              <a:effectLst/>
              <a:uLnTx/>
              <a:uFillTx/>
            </a:endParaRPr>
          </a:p>
        </p:txBody>
      </p:sp>
    </p:spTree>
    <p:extLst>
      <p:ext uri="{BB962C8B-B14F-4D97-AF65-F5344CB8AC3E}">
        <p14:creationId xmlns:p14="http://schemas.microsoft.com/office/powerpoint/2010/main" val="39315491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r>
              <a:rPr lang="en-GB" dirty="0">
                <a:solidFill>
                  <a:schemeClr val="accent1"/>
                </a:solidFill>
              </a:rPr>
              <a:t>Weight loss and/or malnutrition</a:t>
            </a:r>
          </a:p>
          <a:p>
            <a:r>
              <a:rPr lang="en-GB" dirty="0">
                <a:solidFill>
                  <a:schemeClr val="accent1"/>
                </a:solidFill>
              </a:rPr>
              <a:t>Dehydration</a:t>
            </a:r>
          </a:p>
          <a:p>
            <a:r>
              <a:rPr lang="en-GB" dirty="0">
                <a:solidFill>
                  <a:schemeClr val="accent1"/>
                </a:solidFill>
              </a:rPr>
              <a:t>Under medication</a:t>
            </a:r>
          </a:p>
          <a:p>
            <a:r>
              <a:rPr lang="en-GB" dirty="0">
                <a:solidFill>
                  <a:schemeClr val="accent1"/>
                </a:solidFill>
              </a:rPr>
              <a:t>Chest infections</a:t>
            </a:r>
          </a:p>
          <a:p>
            <a:r>
              <a:rPr lang="en-GB" dirty="0">
                <a:solidFill>
                  <a:schemeClr val="accent1"/>
                </a:solidFill>
              </a:rPr>
              <a:t>Choking ( worse case scenario)</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069243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85000" lnSpcReduction="20000"/>
          </a:bodyPr>
          <a:lstStyle/>
          <a:p>
            <a:r>
              <a:rPr lang="en-GB" dirty="0">
                <a:solidFill>
                  <a:schemeClr val="accent1"/>
                </a:solidFill>
              </a:rPr>
              <a:t>Malnutrition- protein is often hard to swallow, fatigue causes low intake</a:t>
            </a:r>
          </a:p>
          <a:p>
            <a:r>
              <a:rPr lang="en-GB" dirty="0">
                <a:solidFill>
                  <a:schemeClr val="accent1"/>
                </a:solidFill>
              </a:rPr>
              <a:t>Dehydration- coughing on fluids can deter people from drinking</a:t>
            </a:r>
          </a:p>
          <a:p>
            <a:r>
              <a:rPr lang="en-GB" dirty="0" err="1">
                <a:solidFill>
                  <a:schemeClr val="accent1"/>
                </a:solidFill>
              </a:rPr>
              <a:t>Undermedication</a:t>
            </a:r>
            <a:r>
              <a:rPr lang="en-GB" dirty="0">
                <a:solidFill>
                  <a:schemeClr val="accent1"/>
                </a:solidFill>
              </a:rPr>
              <a:t>- swallowing difficulties put patients off taking medication</a:t>
            </a:r>
          </a:p>
          <a:p>
            <a:r>
              <a:rPr lang="en-GB" dirty="0">
                <a:solidFill>
                  <a:schemeClr val="accent1"/>
                </a:solidFill>
              </a:rPr>
              <a:t>Chest infections- small particles of food and drink go on to the chest</a:t>
            </a:r>
          </a:p>
          <a:p>
            <a:r>
              <a:rPr lang="en-GB" dirty="0">
                <a:solidFill>
                  <a:schemeClr val="accent1"/>
                </a:solidFill>
              </a:rPr>
              <a:t>Choking- food fully or partially blocks the airway causing choking or very severe coughing.</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0692434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r>
              <a:rPr lang="en-GB" dirty="0">
                <a:solidFill>
                  <a:schemeClr val="accent1"/>
                </a:solidFill>
              </a:rPr>
              <a:t>Modified texture food and fluid</a:t>
            </a:r>
          </a:p>
          <a:p>
            <a:r>
              <a:rPr lang="en-GB" dirty="0">
                <a:solidFill>
                  <a:schemeClr val="accent1"/>
                </a:solidFill>
              </a:rPr>
              <a:t>NG usually temporary goes in the nose</a:t>
            </a:r>
          </a:p>
          <a:p>
            <a:r>
              <a:rPr lang="en-GB" dirty="0">
                <a:solidFill>
                  <a:schemeClr val="accent1"/>
                </a:solidFill>
              </a:rPr>
              <a:t>PEG/JEG longer term directly into stomach</a:t>
            </a:r>
          </a:p>
          <a:p>
            <a:r>
              <a:rPr lang="en-GB" dirty="0">
                <a:solidFill>
                  <a:schemeClr val="accent1"/>
                </a:solidFill>
              </a:rPr>
              <a:t>Careful hand feeding</a:t>
            </a:r>
          </a:p>
          <a:p>
            <a:r>
              <a:rPr lang="en-GB" dirty="0">
                <a:solidFill>
                  <a:schemeClr val="accent1"/>
                </a:solidFill>
              </a:rPr>
              <a:t>Supplements</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2478779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r>
              <a:rPr lang="en-GB" dirty="0">
                <a:solidFill>
                  <a:schemeClr val="accent1"/>
                </a:solidFill>
              </a:rPr>
              <a:t>If a person has moderate severe swallowing difficulties.</a:t>
            </a:r>
          </a:p>
          <a:p>
            <a:r>
              <a:rPr lang="en-GB" dirty="0">
                <a:solidFill>
                  <a:schemeClr val="accent1"/>
                </a:solidFill>
              </a:rPr>
              <a:t>SLT makes recommendations</a:t>
            </a:r>
          </a:p>
          <a:p>
            <a:r>
              <a:rPr lang="en-GB" dirty="0">
                <a:solidFill>
                  <a:schemeClr val="accent1"/>
                </a:solidFill>
              </a:rPr>
              <a:t>Person may choose to ignore SLT recommendations.</a:t>
            </a:r>
          </a:p>
          <a:p>
            <a:r>
              <a:rPr lang="en-GB" dirty="0">
                <a:solidFill>
                  <a:schemeClr val="accent1"/>
                </a:solidFill>
              </a:rPr>
              <a:t> Links to Mental Capacity Act and Deprivation of Liberty Safeguarding.</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FEED AT RISK</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247877985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70000" lnSpcReduction="20000"/>
          </a:bodyPr>
          <a:lstStyle/>
          <a:p>
            <a:r>
              <a:rPr lang="en-GB" dirty="0">
                <a:solidFill>
                  <a:schemeClr val="accent1"/>
                </a:solidFill>
              </a:rPr>
              <a:t>Mrs W had Huntingdon’s Disease. </a:t>
            </a:r>
          </a:p>
          <a:p>
            <a:r>
              <a:rPr lang="en-GB" dirty="0">
                <a:solidFill>
                  <a:schemeClr val="accent1"/>
                </a:solidFill>
              </a:rPr>
              <a:t>Difficulties feeding herself, chewing, difficulties co-ordinating breathing and swallowing. When she was fed her chorea got worse. Advised to have soft diet and thickened fluids then advised to have puree. Mrs W chose to have fish and chips, roast dinner etc..</a:t>
            </a:r>
          </a:p>
          <a:p>
            <a:r>
              <a:rPr lang="en-GB" dirty="0">
                <a:solidFill>
                  <a:schemeClr val="accent1"/>
                </a:solidFill>
              </a:rPr>
              <a:t>Could understand the risk of choking and malnutrition expressed that her quality of life was low and benefits of being able to eat what she wanted outweighed risks. Able to express this decision.</a:t>
            </a:r>
          </a:p>
          <a:p>
            <a:r>
              <a:rPr lang="en-GB" dirty="0">
                <a:solidFill>
                  <a:schemeClr val="accent1"/>
                </a:solidFill>
              </a:rPr>
              <a:t>Written in her medical notes at hospital, recorded by her consultant, written in care agency care plan and informed GP.</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FEED AT RISK</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2440705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70000" lnSpcReduction="20000"/>
          </a:bodyPr>
          <a:lstStyle/>
          <a:p>
            <a:r>
              <a:rPr lang="en-GB" dirty="0">
                <a:solidFill>
                  <a:schemeClr val="accent1"/>
                </a:solidFill>
              </a:rPr>
              <a:t>Miss J had a brain Haemorrhage and pre-existing chest condition. She was given a feeding tube in hospital due to fatigue. She had severe aphasia.</a:t>
            </a:r>
          </a:p>
          <a:p>
            <a:r>
              <a:rPr lang="en-GB" dirty="0">
                <a:solidFill>
                  <a:schemeClr val="accent1"/>
                </a:solidFill>
              </a:rPr>
              <a:t>2years later she was admitted to hospital with a severe chest infection. She had been eating and drinking with her carers.</a:t>
            </a:r>
          </a:p>
          <a:p>
            <a:r>
              <a:rPr lang="en-GB" dirty="0">
                <a:solidFill>
                  <a:schemeClr val="accent1"/>
                </a:solidFill>
              </a:rPr>
              <a:t>Lots of assessment of her ability to understand information and use pictures. She was able to communicate that she wanted to eat and drink certain things like jacket potato, vegetable soup. Not able to demonstrate that she fully understood all risks. </a:t>
            </a:r>
          </a:p>
          <a:p>
            <a:r>
              <a:rPr lang="en-GB" dirty="0">
                <a:solidFill>
                  <a:schemeClr val="accent1"/>
                </a:solidFill>
              </a:rPr>
              <a:t>24hr Carers </a:t>
            </a:r>
          </a:p>
          <a:p>
            <a:r>
              <a:rPr lang="en-GB" dirty="0">
                <a:solidFill>
                  <a:schemeClr val="accent1"/>
                </a:solidFill>
              </a:rPr>
              <a:t>Behavioural problems around wanting to eat and drink. Best interests decision to feed at risk. </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FEED AT RISK</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244070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lnSpcReduction="10000"/>
          </a:bodyPr>
          <a:lstStyle/>
          <a:p>
            <a:r>
              <a:rPr lang="en-GB" dirty="0">
                <a:solidFill>
                  <a:schemeClr val="accent1"/>
                </a:solidFill>
              </a:rPr>
              <a:t>Take in information</a:t>
            </a:r>
          </a:p>
          <a:p>
            <a:r>
              <a:rPr lang="en-GB" dirty="0">
                <a:solidFill>
                  <a:schemeClr val="accent1"/>
                </a:solidFill>
              </a:rPr>
              <a:t>Retain and Weigh in the balance</a:t>
            </a:r>
          </a:p>
          <a:p>
            <a:r>
              <a:rPr lang="en-GB" dirty="0">
                <a:solidFill>
                  <a:schemeClr val="accent1"/>
                </a:solidFill>
              </a:rPr>
              <a:t>Express a decision.</a:t>
            </a:r>
          </a:p>
          <a:p>
            <a:r>
              <a:rPr lang="en-GB" dirty="0">
                <a:solidFill>
                  <a:schemeClr val="accent1"/>
                </a:solidFill>
              </a:rPr>
              <a:t>All reasonable measures have been exhausted</a:t>
            </a:r>
          </a:p>
          <a:p>
            <a:pPr marL="0" indent="0">
              <a:buNone/>
            </a:pPr>
            <a:r>
              <a:rPr lang="en-GB" dirty="0">
                <a:solidFill>
                  <a:schemeClr val="accent1"/>
                </a:solidFill>
              </a:rPr>
              <a:t>SLT’s can help if the person has a difficulty with taking in information and with expressing themselves. We can insure steps are taken to help them understand and express a decision.</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Mental Capacity Act</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244070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77500" lnSpcReduction="20000"/>
          </a:bodyPr>
          <a:lstStyle/>
          <a:p>
            <a:r>
              <a:rPr lang="en-GB" dirty="0">
                <a:solidFill>
                  <a:schemeClr val="accent1"/>
                </a:solidFill>
              </a:rPr>
              <a:t>Mr G had PSP he was no longer able to safely eat and drink enough. He lived in a care home with no family near by. It was suggested that he might benefit from a PEG . The team thought it would need to be a best interests decision as they did not think he had capacity due to cognitive problems from PSP.</a:t>
            </a:r>
          </a:p>
          <a:p>
            <a:r>
              <a:rPr lang="en-GB" dirty="0">
                <a:solidFill>
                  <a:schemeClr val="accent1"/>
                </a:solidFill>
              </a:rPr>
              <a:t>Supported conversation with Mr G explained the benefits and down sides of having a PEG wrote these down. Left him to think about it whilst I went to see another patient</a:t>
            </a:r>
          </a:p>
          <a:p>
            <a:r>
              <a:rPr lang="en-GB" dirty="0">
                <a:solidFill>
                  <a:schemeClr val="accent1"/>
                </a:solidFill>
              </a:rPr>
              <a:t>When I came back he indicated a decision by folding over the paper I had written on and leaving it face up on my chair. </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Mental Capacity Act</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24407056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r>
              <a:rPr lang="en-GB" dirty="0">
                <a:solidFill>
                  <a:schemeClr val="accent1"/>
                </a:solidFill>
              </a:rPr>
              <a:t>Cognitive problems</a:t>
            </a:r>
          </a:p>
          <a:p>
            <a:r>
              <a:rPr lang="en-GB" dirty="0">
                <a:solidFill>
                  <a:schemeClr val="accent1"/>
                </a:solidFill>
              </a:rPr>
              <a:t>Environmental/Social issues</a:t>
            </a:r>
          </a:p>
          <a:p>
            <a:r>
              <a:rPr lang="en-GB" dirty="0">
                <a:solidFill>
                  <a:schemeClr val="accent1"/>
                </a:solidFill>
              </a:rPr>
              <a:t>Muscle Weakness</a:t>
            </a:r>
          </a:p>
          <a:p>
            <a:r>
              <a:rPr lang="en-GB" dirty="0">
                <a:solidFill>
                  <a:schemeClr val="accent1"/>
                </a:solidFill>
              </a:rPr>
              <a:t>Difficulties Finding Words</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Communication</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2440705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70000" lnSpcReduction="20000"/>
          </a:bodyPr>
          <a:lstStyle/>
          <a:p>
            <a:pPr>
              <a:lnSpc>
                <a:spcPct val="80000"/>
              </a:lnSpc>
            </a:pPr>
            <a:r>
              <a:rPr lang="en-GB" dirty="0">
                <a:solidFill>
                  <a:schemeClr val="accent1"/>
                </a:solidFill>
              </a:rPr>
              <a:t>Occurs after a stroke or head injury affecting the language centres of the brain (in the left hemisphere for 96% of people)</a:t>
            </a:r>
          </a:p>
          <a:p>
            <a:pPr>
              <a:lnSpc>
                <a:spcPct val="80000"/>
              </a:lnSpc>
            </a:pPr>
            <a:r>
              <a:rPr lang="en-GB" dirty="0">
                <a:solidFill>
                  <a:schemeClr val="accent1"/>
                </a:solidFill>
              </a:rPr>
              <a:t>Affects LANGUAGE i.e. the ability to think of words and process words.</a:t>
            </a:r>
          </a:p>
          <a:p>
            <a:pPr>
              <a:lnSpc>
                <a:spcPct val="80000"/>
              </a:lnSpc>
            </a:pPr>
            <a:r>
              <a:rPr lang="en-GB" dirty="0">
                <a:solidFill>
                  <a:schemeClr val="accent1"/>
                </a:solidFill>
              </a:rPr>
              <a:t>Examples of communication problems occurring in aphasia include:</a:t>
            </a:r>
          </a:p>
          <a:p>
            <a:pPr>
              <a:lnSpc>
                <a:spcPct val="80000"/>
              </a:lnSpc>
            </a:pPr>
            <a:endParaRPr lang="en-GB" dirty="0">
              <a:solidFill>
                <a:schemeClr val="accent1"/>
              </a:solidFill>
            </a:endParaRPr>
          </a:p>
          <a:p>
            <a:pPr>
              <a:lnSpc>
                <a:spcPct val="80000"/>
              </a:lnSpc>
            </a:pPr>
            <a:r>
              <a:rPr lang="en-GB" u="sng" dirty="0">
                <a:solidFill>
                  <a:schemeClr val="accent1"/>
                </a:solidFill>
              </a:rPr>
              <a:t>Problems with Spoken Language</a:t>
            </a:r>
          </a:p>
          <a:p>
            <a:pPr>
              <a:lnSpc>
                <a:spcPct val="80000"/>
              </a:lnSpc>
            </a:pPr>
            <a:r>
              <a:rPr lang="en-GB" dirty="0">
                <a:solidFill>
                  <a:schemeClr val="accent1"/>
                </a:solidFill>
              </a:rPr>
              <a:t>Word-finding difficulties i.e. “oh, what’s it called, a thingy, you know, for sweeping the floor”</a:t>
            </a:r>
          </a:p>
          <a:p>
            <a:pPr>
              <a:lnSpc>
                <a:spcPct val="80000"/>
              </a:lnSpc>
            </a:pPr>
            <a:r>
              <a:rPr lang="en-GB" dirty="0">
                <a:solidFill>
                  <a:schemeClr val="accent1"/>
                </a:solidFill>
              </a:rPr>
              <a:t>Word errors or ‘</a:t>
            </a:r>
            <a:r>
              <a:rPr lang="en-GB" dirty="0" err="1">
                <a:solidFill>
                  <a:schemeClr val="accent1"/>
                </a:solidFill>
              </a:rPr>
              <a:t>paraphasias</a:t>
            </a:r>
            <a:r>
              <a:rPr lang="en-GB" dirty="0">
                <a:solidFill>
                  <a:schemeClr val="accent1"/>
                </a:solidFill>
              </a:rPr>
              <a:t>’ these can be speech sound errors e.g. ‘</a:t>
            </a:r>
            <a:r>
              <a:rPr lang="en-GB" dirty="0" err="1">
                <a:solidFill>
                  <a:schemeClr val="accent1"/>
                </a:solidFill>
              </a:rPr>
              <a:t>speeping</a:t>
            </a:r>
            <a:r>
              <a:rPr lang="en-GB" dirty="0">
                <a:solidFill>
                  <a:schemeClr val="accent1"/>
                </a:solidFill>
              </a:rPr>
              <a:t>’ for sleeping or semantic (meaning) errors e.g. ‘son’ for ‘husband’ </a:t>
            </a:r>
          </a:p>
          <a:p>
            <a:pPr>
              <a:lnSpc>
                <a:spcPct val="80000"/>
              </a:lnSpc>
            </a:pPr>
            <a:r>
              <a:rPr lang="en-GB" dirty="0">
                <a:solidFill>
                  <a:schemeClr val="accent1"/>
                </a:solidFill>
              </a:rPr>
              <a:t>Nonsense words e.g. ‘if you would make to the </a:t>
            </a:r>
            <a:r>
              <a:rPr lang="en-GB" dirty="0" err="1">
                <a:solidFill>
                  <a:schemeClr val="accent1"/>
                </a:solidFill>
              </a:rPr>
              <a:t>pelvi</a:t>
            </a:r>
            <a:r>
              <a:rPr lang="en-GB" dirty="0">
                <a:solidFill>
                  <a:schemeClr val="accent1"/>
                </a:solidFill>
              </a:rPr>
              <a:t> </a:t>
            </a:r>
            <a:r>
              <a:rPr lang="en-GB" dirty="0" err="1">
                <a:solidFill>
                  <a:schemeClr val="accent1"/>
                </a:solidFill>
              </a:rPr>
              <a:t>bemens</a:t>
            </a:r>
            <a:r>
              <a:rPr lang="en-GB" dirty="0">
                <a:solidFill>
                  <a:schemeClr val="accent1"/>
                </a:solidFill>
              </a:rPr>
              <a:t> to rep </a:t>
            </a:r>
            <a:r>
              <a:rPr lang="en-GB" dirty="0" err="1">
                <a:solidFill>
                  <a:schemeClr val="accent1"/>
                </a:solidFill>
              </a:rPr>
              <a:t>rorters</a:t>
            </a:r>
            <a:r>
              <a:rPr lang="en-GB" dirty="0">
                <a:solidFill>
                  <a:schemeClr val="accent1"/>
                </a:solidFill>
              </a:rPr>
              <a:t> to make the </a:t>
            </a:r>
            <a:r>
              <a:rPr lang="en-GB" dirty="0" err="1">
                <a:solidFill>
                  <a:schemeClr val="accent1"/>
                </a:solidFill>
              </a:rPr>
              <a:t>femel</a:t>
            </a:r>
            <a:r>
              <a:rPr lang="en-GB" dirty="0">
                <a:solidFill>
                  <a:schemeClr val="accent1"/>
                </a:solidFill>
              </a:rPr>
              <a:t> from the </a:t>
            </a:r>
            <a:r>
              <a:rPr lang="en-GB" dirty="0" err="1">
                <a:solidFill>
                  <a:schemeClr val="accent1"/>
                </a:solidFill>
              </a:rPr>
              <a:t>meft</a:t>
            </a:r>
            <a:r>
              <a:rPr lang="en-GB" dirty="0">
                <a:solidFill>
                  <a:schemeClr val="accent1"/>
                </a:solidFill>
              </a:rPr>
              <a:t>’</a:t>
            </a:r>
          </a:p>
          <a:p>
            <a:pPr>
              <a:lnSpc>
                <a:spcPct val="80000"/>
              </a:lnSpc>
            </a:pPr>
            <a:r>
              <a:rPr lang="en-GB" dirty="0">
                <a:solidFill>
                  <a:schemeClr val="accent1"/>
                </a:solidFill>
              </a:rPr>
              <a:t>Difficulty putting words into sentences </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Aphasia ( Dysphasia)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4661852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lnSpcReduction="10000"/>
          </a:bodyPr>
          <a:lstStyle/>
          <a:p>
            <a:r>
              <a:rPr lang="en-GB" dirty="0">
                <a:solidFill>
                  <a:schemeClr val="accent1"/>
                </a:solidFill>
              </a:rPr>
              <a:t>Dysphagia= Difficulties Swallowing, Phage is from Greek and means ‘to swallow’</a:t>
            </a:r>
          </a:p>
          <a:p>
            <a:pPr marL="0" indent="0">
              <a:buNone/>
            </a:pPr>
            <a:endParaRPr lang="en-GB" dirty="0">
              <a:solidFill>
                <a:schemeClr val="accent1"/>
              </a:solidFill>
            </a:endParaRPr>
          </a:p>
          <a:p>
            <a:r>
              <a:rPr lang="en-GB" dirty="0">
                <a:solidFill>
                  <a:schemeClr val="accent1"/>
                </a:solidFill>
              </a:rPr>
              <a:t>Communication</a:t>
            </a:r>
          </a:p>
          <a:p>
            <a:r>
              <a:rPr lang="en-GB" sz="2800" dirty="0">
                <a:solidFill>
                  <a:schemeClr val="accent1"/>
                </a:solidFill>
              </a:rPr>
              <a:t>Aphasia</a:t>
            </a:r>
          </a:p>
          <a:p>
            <a:r>
              <a:rPr lang="en-GB" sz="2800" dirty="0">
                <a:solidFill>
                  <a:schemeClr val="accent1"/>
                </a:solidFill>
              </a:rPr>
              <a:t>Dysarthria</a:t>
            </a:r>
          </a:p>
          <a:p>
            <a:r>
              <a:rPr lang="en-GB" sz="2800" dirty="0">
                <a:solidFill>
                  <a:schemeClr val="accent1"/>
                </a:solidFill>
              </a:rPr>
              <a:t>Dyspraxia</a:t>
            </a:r>
          </a:p>
          <a:p>
            <a:r>
              <a:rPr lang="en-GB" sz="2800" dirty="0">
                <a:solidFill>
                  <a:schemeClr val="accent1"/>
                </a:solidFill>
              </a:rPr>
              <a:t>Dysphonia</a:t>
            </a:r>
          </a:p>
          <a:p>
            <a:endParaRPr lang="en-US" dirty="0"/>
          </a:p>
        </p:txBody>
      </p:sp>
      <p:sp>
        <p:nvSpPr>
          <p:cNvPr id="4" name="Title 1"/>
          <p:cNvSpPr>
            <a:spLocks noGrp="1"/>
          </p:cNvSpPr>
          <p:nvPr>
            <p:ph type="title"/>
          </p:nvPr>
        </p:nvSpPr>
        <p:spPr>
          <a:xfrm>
            <a:off x="457200" y="846138"/>
            <a:ext cx="8229600" cy="1143000"/>
          </a:xfrm>
        </p:spPr>
        <p:txBody>
          <a:bodyPr/>
          <a:lstStyle/>
          <a:p>
            <a:pPr algn="l"/>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5709462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lnSpcReduction="10000"/>
          </a:bodyPr>
          <a:lstStyle/>
          <a:p>
            <a:r>
              <a:rPr lang="en-GB" u="sng" dirty="0">
                <a:solidFill>
                  <a:schemeClr val="accent1"/>
                </a:solidFill>
              </a:rPr>
              <a:t>Difficulties with Understanding Language</a:t>
            </a:r>
            <a:r>
              <a:rPr lang="en-GB" dirty="0">
                <a:solidFill>
                  <a:schemeClr val="accent1"/>
                </a:solidFill>
              </a:rPr>
              <a:t> i.e. not understanding the words or not being able to follow instructions if they are too long/complicated</a:t>
            </a:r>
          </a:p>
          <a:p>
            <a:r>
              <a:rPr lang="en-GB" u="sng" dirty="0">
                <a:solidFill>
                  <a:schemeClr val="accent1"/>
                </a:solidFill>
              </a:rPr>
              <a:t>Difficulties with writing</a:t>
            </a:r>
            <a:r>
              <a:rPr lang="en-GB" dirty="0">
                <a:solidFill>
                  <a:schemeClr val="accent1"/>
                </a:solidFill>
              </a:rPr>
              <a:t>-may have difficulty remembering how things are spelt</a:t>
            </a:r>
          </a:p>
          <a:p>
            <a:r>
              <a:rPr lang="en-GB" u="sng" dirty="0">
                <a:solidFill>
                  <a:schemeClr val="accent1"/>
                </a:solidFill>
              </a:rPr>
              <a:t>Difficulties with reading</a:t>
            </a:r>
          </a:p>
          <a:p>
            <a:r>
              <a:rPr lang="en-GB" u="sng" dirty="0">
                <a:solidFill>
                  <a:schemeClr val="accent1"/>
                </a:solidFill>
              </a:rPr>
              <a:t>Difficulties with using gesture</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Aphasia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27141506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lnSpcReduction="10000"/>
          </a:bodyPr>
          <a:lstStyle/>
          <a:p>
            <a:pPr>
              <a:lnSpc>
                <a:spcPct val="90000"/>
              </a:lnSpc>
            </a:pPr>
            <a:r>
              <a:rPr lang="en-GB" u="sng" dirty="0">
                <a:solidFill>
                  <a:schemeClr val="accent1"/>
                </a:solidFill>
              </a:rPr>
              <a:t>How to help understanding</a:t>
            </a:r>
          </a:p>
          <a:p>
            <a:pPr>
              <a:lnSpc>
                <a:spcPct val="90000"/>
              </a:lnSpc>
            </a:pPr>
            <a:r>
              <a:rPr lang="en-GB" dirty="0">
                <a:solidFill>
                  <a:schemeClr val="accent1"/>
                </a:solidFill>
              </a:rPr>
              <a:t>Speak slowly</a:t>
            </a:r>
          </a:p>
          <a:p>
            <a:pPr>
              <a:lnSpc>
                <a:spcPct val="90000"/>
              </a:lnSpc>
            </a:pPr>
            <a:r>
              <a:rPr lang="en-GB" dirty="0">
                <a:solidFill>
                  <a:schemeClr val="accent1"/>
                </a:solidFill>
              </a:rPr>
              <a:t>Keep your sentences short, clear and simple.</a:t>
            </a:r>
          </a:p>
          <a:p>
            <a:pPr>
              <a:lnSpc>
                <a:spcPct val="90000"/>
              </a:lnSpc>
            </a:pPr>
            <a:r>
              <a:rPr lang="en-GB" dirty="0">
                <a:solidFill>
                  <a:schemeClr val="accent1"/>
                </a:solidFill>
              </a:rPr>
              <a:t>Use gesture to support your speech</a:t>
            </a:r>
          </a:p>
          <a:p>
            <a:pPr>
              <a:lnSpc>
                <a:spcPct val="90000"/>
              </a:lnSpc>
            </a:pPr>
            <a:r>
              <a:rPr lang="en-GB" dirty="0">
                <a:solidFill>
                  <a:schemeClr val="accent1"/>
                </a:solidFill>
              </a:rPr>
              <a:t>Use objects in the environment, pictures or writing to support your speech.</a:t>
            </a:r>
          </a:p>
          <a:p>
            <a:pPr>
              <a:lnSpc>
                <a:spcPct val="90000"/>
              </a:lnSpc>
            </a:pPr>
            <a:r>
              <a:rPr lang="en-GB" dirty="0">
                <a:solidFill>
                  <a:schemeClr val="accent1"/>
                </a:solidFill>
              </a:rPr>
              <a:t>Use closed questions i.e. ones that can be answered by ‘yes’ or ‘no’ or with a choice of two items e.g. do you want tea or coffee?</a:t>
            </a:r>
          </a:p>
          <a:p>
            <a:endParaRPr lang="en-US" dirty="0"/>
          </a:p>
        </p:txBody>
      </p:sp>
      <p:sp>
        <p:nvSpPr>
          <p:cNvPr id="4" name="Title 1"/>
          <p:cNvSpPr>
            <a:spLocks noGrp="1"/>
          </p:cNvSpPr>
          <p:nvPr>
            <p:ph type="title"/>
          </p:nvPr>
        </p:nvSpPr>
        <p:spPr>
          <a:xfrm>
            <a:off x="457200" y="846138"/>
            <a:ext cx="8229600" cy="1143000"/>
          </a:xfrm>
        </p:spPr>
        <p:txBody>
          <a:bodyPr>
            <a:normAutofit fontScale="90000"/>
          </a:bodyPr>
          <a:lstStyle/>
          <a:p>
            <a:pPr algn="l"/>
            <a:r>
              <a:rPr lang="en-GB" dirty="0" smtClean="0">
                <a:solidFill>
                  <a:srgbClr val="0070C0"/>
                </a:solidFill>
                <a:ea typeface="ＭＳ Ｐゴシック"/>
                <a:cs typeface="ＭＳ Ｐゴシック"/>
              </a:rPr>
              <a:t>What can you do to help someone with Aphasia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8849359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85000" lnSpcReduction="10000"/>
          </a:bodyPr>
          <a:lstStyle/>
          <a:p>
            <a:pPr>
              <a:lnSpc>
                <a:spcPct val="90000"/>
              </a:lnSpc>
            </a:pPr>
            <a:r>
              <a:rPr lang="en-GB" dirty="0">
                <a:solidFill>
                  <a:schemeClr val="accent1"/>
                </a:solidFill>
              </a:rPr>
              <a:t>Use conversation ramps</a:t>
            </a:r>
          </a:p>
          <a:p>
            <a:pPr>
              <a:lnSpc>
                <a:spcPct val="90000"/>
              </a:lnSpc>
            </a:pPr>
            <a:r>
              <a:rPr lang="en-GB" dirty="0">
                <a:solidFill>
                  <a:schemeClr val="accent1"/>
                </a:solidFill>
              </a:rPr>
              <a:t>Allow the person time-do not guess what they are trying to say or finish their sentences for them unless they are  really stuck or want you to</a:t>
            </a:r>
          </a:p>
          <a:p>
            <a:pPr>
              <a:lnSpc>
                <a:spcPct val="90000"/>
              </a:lnSpc>
            </a:pPr>
            <a:r>
              <a:rPr lang="en-GB" dirty="0">
                <a:solidFill>
                  <a:schemeClr val="accent1"/>
                </a:solidFill>
              </a:rPr>
              <a:t>Do not put pressure on someone to say the exact word if they are having trouble i.e. if they point to the toilet indicating they want to go, don’t make them say toilet but model the correct word “oh, the </a:t>
            </a:r>
            <a:r>
              <a:rPr lang="en-GB" b="1" dirty="0">
                <a:solidFill>
                  <a:schemeClr val="accent1"/>
                </a:solidFill>
              </a:rPr>
              <a:t>toilet</a:t>
            </a:r>
            <a:r>
              <a:rPr lang="en-GB" dirty="0">
                <a:solidFill>
                  <a:schemeClr val="accent1"/>
                </a:solidFill>
              </a:rPr>
              <a:t>, ok”.</a:t>
            </a:r>
          </a:p>
          <a:p>
            <a:pPr>
              <a:lnSpc>
                <a:spcPct val="90000"/>
              </a:lnSpc>
            </a:pPr>
            <a:r>
              <a:rPr lang="en-GB" dirty="0">
                <a:solidFill>
                  <a:schemeClr val="accent1"/>
                </a:solidFill>
              </a:rPr>
              <a:t>If a person is stuck encourage them to talk around the word or use gesture, facial expression, drawing or writing- ‘Total Communication’</a:t>
            </a:r>
          </a:p>
          <a:p>
            <a:endParaRPr lang="en-US" dirty="0"/>
          </a:p>
        </p:txBody>
      </p:sp>
      <p:sp>
        <p:nvSpPr>
          <p:cNvPr id="4" name="Title 1"/>
          <p:cNvSpPr>
            <a:spLocks noGrp="1"/>
          </p:cNvSpPr>
          <p:nvPr>
            <p:ph type="title"/>
          </p:nvPr>
        </p:nvSpPr>
        <p:spPr>
          <a:xfrm>
            <a:off x="457200" y="846138"/>
            <a:ext cx="8229600" cy="1143000"/>
          </a:xfrm>
        </p:spPr>
        <p:txBody>
          <a:bodyPr>
            <a:normAutofit fontScale="90000"/>
          </a:bodyPr>
          <a:lstStyle/>
          <a:p>
            <a:pPr algn="l"/>
            <a:r>
              <a:rPr lang="en-GB" dirty="0" smtClean="0">
                <a:solidFill>
                  <a:srgbClr val="0070C0"/>
                </a:solidFill>
                <a:ea typeface="ＭＳ Ｐゴシック"/>
                <a:cs typeface="ＭＳ Ｐゴシック"/>
              </a:rPr>
              <a:t>What can you do to help someone with aphasia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4693711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lnSpcReduction="20000"/>
          </a:bodyPr>
          <a:lstStyle/>
          <a:p>
            <a:pPr>
              <a:lnSpc>
                <a:spcPct val="80000"/>
              </a:lnSpc>
            </a:pPr>
            <a:r>
              <a:rPr lang="en-GB" dirty="0">
                <a:solidFill>
                  <a:schemeClr val="accent1"/>
                </a:solidFill>
              </a:rPr>
              <a:t>Results from a weakness or loss of control of the muscles used to control speech (this can include muscles of lips, tongue, palate, larynx (voice box) and muscles used in breathing)</a:t>
            </a:r>
          </a:p>
          <a:p>
            <a:pPr>
              <a:lnSpc>
                <a:spcPct val="80000"/>
              </a:lnSpc>
            </a:pPr>
            <a:r>
              <a:rPr lang="en-GB" dirty="0">
                <a:solidFill>
                  <a:schemeClr val="accent1"/>
                </a:solidFill>
              </a:rPr>
              <a:t>Can be due to stroke, head injury, degenerative conditions</a:t>
            </a:r>
          </a:p>
          <a:p>
            <a:pPr>
              <a:lnSpc>
                <a:spcPct val="80000"/>
              </a:lnSpc>
            </a:pPr>
            <a:r>
              <a:rPr lang="en-GB" dirty="0">
                <a:solidFill>
                  <a:schemeClr val="accent1"/>
                </a:solidFill>
              </a:rPr>
              <a:t>Affects SPEECH i.e. the articulation of words is affected.</a:t>
            </a:r>
          </a:p>
          <a:p>
            <a:pPr>
              <a:lnSpc>
                <a:spcPct val="80000"/>
              </a:lnSpc>
            </a:pPr>
            <a:r>
              <a:rPr lang="en-GB" dirty="0">
                <a:solidFill>
                  <a:schemeClr val="accent1"/>
                </a:solidFill>
              </a:rPr>
              <a:t>Someone with dysarthria can understand you and is able to think of words and put them into sentences, but has difficulty articulating the words so they can be difficult to understand.</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Dysarthria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2553631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r>
              <a:rPr lang="en-GB" dirty="0">
                <a:solidFill>
                  <a:schemeClr val="accent1"/>
                </a:solidFill>
              </a:rPr>
              <a:t>Encourage them to slow down and ‘think loud’</a:t>
            </a:r>
          </a:p>
          <a:p>
            <a:r>
              <a:rPr lang="en-GB" dirty="0">
                <a:solidFill>
                  <a:schemeClr val="accent1"/>
                </a:solidFill>
              </a:rPr>
              <a:t>Don’t pretend you have understood if you haven’t-just say “I’m sorry, I didn’t catch that”</a:t>
            </a:r>
          </a:p>
          <a:p>
            <a:r>
              <a:rPr lang="en-GB" dirty="0">
                <a:solidFill>
                  <a:schemeClr val="accent1"/>
                </a:solidFill>
              </a:rPr>
              <a:t>See if they can write it down</a:t>
            </a:r>
          </a:p>
          <a:p>
            <a:r>
              <a:rPr lang="en-GB" dirty="0">
                <a:solidFill>
                  <a:schemeClr val="accent1"/>
                </a:solidFill>
              </a:rPr>
              <a:t>See if they can use an alphabet chart</a:t>
            </a:r>
          </a:p>
          <a:p>
            <a:endParaRPr lang="en-US" dirty="0"/>
          </a:p>
        </p:txBody>
      </p:sp>
      <p:sp>
        <p:nvSpPr>
          <p:cNvPr id="4" name="Title 1"/>
          <p:cNvSpPr>
            <a:spLocks noGrp="1"/>
          </p:cNvSpPr>
          <p:nvPr>
            <p:ph type="title"/>
          </p:nvPr>
        </p:nvSpPr>
        <p:spPr>
          <a:xfrm>
            <a:off x="457200" y="846138"/>
            <a:ext cx="8229600" cy="1143000"/>
          </a:xfrm>
        </p:spPr>
        <p:txBody>
          <a:bodyPr>
            <a:normAutofit fontScale="90000"/>
          </a:bodyPr>
          <a:lstStyle/>
          <a:p>
            <a:pPr algn="l"/>
            <a:r>
              <a:rPr lang="en-GB" dirty="0" smtClean="0">
                <a:solidFill>
                  <a:srgbClr val="0070C0"/>
                </a:solidFill>
                <a:ea typeface="ＭＳ Ｐゴシック"/>
                <a:cs typeface="ＭＳ Ｐゴシック"/>
              </a:rPr>
              <a:t>What can you do to help someone with Dysarthria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22688557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lnSpcReduction="10000"/>
          </a:bodyPr>
          <a:lstStyle/>
          <a:p>
            <a:pPr>
              <a:lnSpc>
                <a:spcPct val="80000"/>
              </a:lnSpc>
            </a:pPr>
            <a:r>
              <a:rPr lang="en-GB" dirty="0">
                <a:solidFill>
                  <a:schemeClr val="accent1"/>
                </a:solidFill>
              </a:rPr>
              <a:t>If dysarthria is mild, speech can sometimes sound a bit slurred-SLT can give therapy and strategies for how to improve clarity of speech e.g. pacing board.</a:t>
            </a:r>
          </a:p>
          <a:p>
            <a:pPr>
              <a:lnSpc>
                <a:spcPct val="80000"/>
              </a:lnSpc>
            </a:pPr>
            <a:r>
              <a:rPr lang="en-GB" dirty="0">
                <a:solidFill>
                  <a:schemeClr val="accent1"/>
                </a:solidFill>
              </a:rPr>
              <a:t>If dysarthria is severe, the SLT may encourage the patient to use non-speech forms of communication e.g. writing, alphabet chart or AAC (augmentative and alternative </a:t>
            </a:r>
            <a:r>
              <a:rPr lang="en-GB" dirty="0" err="1">
                <a:solidFill>
                  <a:schemeClr val="accent1"/>
                </a:solidFill>
              </a:rPr>
              <a:t>communcation</a:t>
            </a:r>
            <a:r>
              <a:rPr lang="en-GB" dirty="0">
                <a:solidFill>
                  <a:schemeClr val="accent1"/>
                </a:solidFill>
              </a:rPr>
              <a:t>) devices e.g. mini electric keyboards</a:t>
            </a:r>
          </a:p>
          <a:p>
            <a:endParaRPr lang="en-US" dirty="0"/>
          </a:p>
        </p:txBody>
      </p:sp>
      <p:sp>
        <p:nvSpPr>
          <p:cNvPr id="4" name="Title 1"/>
          <p:cNvSpPr>
            <a:spLocks noGrp="1"/>
          </p:cNvSpPr>
          <p:nvPr>
            <p:ph type="title"/>
          </p:nvPr>
        </p:nvSpPr>
        <p:spPr>
          <a:xfrm>
            <a:off x="457200" y="846138"/>
            <a:ext cx="8229600" cy="1143000"/>
          </a:xfrm>
        </p:spPr>
        <p:txBody>
          <a:bodyPr>
            <a:normAutofit fontScale="90000"/>
          </a:bodyPr>
          <a:lstStyle/>
          <a:p>
            <a:pPr algn="l"/>
            <a:r>
              <a:rPr lang="en-GB" dirty="0" smtClean="0">
                <a:solidFill>
                  <a:srgbClr val="0070C0"/>
                </a:solidFill>
                <a:ea typeface="ＭＳ Ｐゴシック"/>
                <a:cs typeface="ＭＳ Ｐゴシック"/>
              </a:rPr>
              <a:t>What can SLT do to help someone with Dysarthria?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27948345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lnSpcReduction="10000"/>
          </a:bodyPr>
          <a:lstStyle/>
          <a:p>
            <a:r>
              <a:rPr lang="en-GB" dirty="0">
                <a:solidFill>
                  <a:schemeClr val="accent1"/>
                </a:solidFill>
              </a:rPr>
              <a:t>Simple Picture Chart OR High Tech same basic principles apply</a:t>
            </a:r>
          </a:p>
          <a:p>
            <a:r>
              <a:rPr lang="en-GB" dirty="0">
                <a:solidFill>
                  <a:schemeClr val="accent1"/>
                </a:solidFill>
              </a:rPr>
              <a:t>Person’s understanding needs to match the complexity of the aid</a:t>
            </a:r>
          </a:p>
          <a:p>
            <a:r>
              <a:rPr lang="en-GB" dirty="0">
                <a:solidFill>
                  <a:schemeClr val="accent1"/>
                </a:solidFill>
              </a:rPr>
              <a:t>Aid needs to be relevant</a:t>
            </a:r>
          </a:p>
          <a:p>
            <a:r>
              <a:rPr lang="en-GB" dirty="0">
                <a:solidFill>
                  <a:schemeClr val="accent1"/>
                </a:solidFill>
              </a:rPr>
              <a:t>Communication partner needs to be trained</a:t>
            </a:r>
          </a:p>
          <a:p>
            <a:r>
              <a:rPr lang="en-GB" dirty="0">
                <a:solidFill>
                  <a:schemeClr val="accent1"/>
                </a:solidFill>
              </a:rPr>
              <a:t>Communication partner needs to be good.</a:t>
            </a:r>
          </a:p>
          <a:p>
            <a:r>
              <a:rPr lang="en-GB" dirty="0">
                <a:solidFill>
                  <a:schemeClr val="accent1"/>
                </a:solidFill>
              </a:rPr>
              <a:t>Person needs to be motivated to communicate</a:t>
            </a:r>
            <a:r>
              <a:rPr lang="en-GB" dirty="0"/>
              <a:t>.</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Making Communication Aids Work</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87698257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lnSpcReduction="20000"/>
          </a:bodyPr>
          <a:lstStyle/>
          <a:p>
            <a:r>
              <a:rPr lang="en-GB" dirty="0">
                <a:solidFill>
                  <a:schemeClr val="accent1"/>
                </a:solidFill>
              </a:rPr>
              <a:t>Miss H had severe difficulty making herself understood due to MS. She was unable to point to a chart or book because of </a:t>
            </a:r>
            <a:r>
              <a:rPr lang="en-GB" dirty="0" err="1">
                <a:solidFill>
                  <a:schemeClr val="accent1"/>
                </a:solidFill>
              </a:rPr>
              <a:t>upperlimb</a:t>
            </a:r>
            <a:r>
              <a:rPr lang="en-GB" dirty="0">
                <a:solidFill>
                  <a:schemeClr val="accent1"/>
                </a:solidFill>
              </a:rPr>
              <a:t> weakness. </a:t>
            </a:r>
          </a:p>
          <a:p>
            <a:r>
              <a:rPr lang="en-GB" dirty="0">
                <a:solidFill>
                  <a:schemeClr val="accent1"/>
                </a:solidFill>
              </a:rPr>
              <a:t>She had an assessment with the ACE centre who set her up with a communication aid that she controlled using eye gaze. Miss H’s mother had dementia. Using her communication aid Miss H was able to talk to the doctors and social workers about her mother’s care.</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Case Study</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771769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r>
              <a:rPr lang="en-GB" dirty="0">
                <a:solidFill>
                  <a:schemeClr val="accent1"/>
                </a:solidFill>
              </a:rPr>
              <a:t>Open referral communication</a:t>
            </a:r>
          </a:p>
          <a:p>
            <a:r>
              <a:rPr lang="en-GB" dirty="0">
                <a:solidFill>
                  <a:schemeClr val="accent1"/>
                </a:solidFill>
              </a:rPr>
              <a:t>Via GP or medical professionals for new swallows</a:t>
            </a:r>
          </a:p>
          <a:p>
            <a:r>
              <a:rPr lang="en-GB" dirty="0">
                <a:solidFill>
                  <a:schemeClr val="accent1"/>
                </a:solidFill>
              </a:rPr>
              <a:t>RCSLT HCPC ASLTIIP</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Contacting an SLT</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356802037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        Thank you for listening.</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4227183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lnSpcReduction="10000"/>
          </a:bodyPr>
          <a:lstStyle/>
          <a:p>
            <a:r>
              <a:rPr lang="en-GB" sz="2800" dirty="0">
                <a:solidFill>
                  <a:schemeClr val="accent1"/>
                </a:solidFill>
              </a:rPr>
              <a:t>Dysphagia is a symptom of many neurological conditions.</a:t>
            </a:r>
          </a:p>
          <a:p>
            <a:r>
              <a:rPr lang="en-GB" sz="2800" dirty="0">
                <a:solidFill>
                  <a:schemeClr val="accent1"/>
                </a:solidFill>
              </a:rPr>
              <a:t>MND, IBM</a:t>
            </a:r>
          </a:p>
          <a:p>
            <a:r>
              <a:rPr lang="en-GB" sz="2800" dirty="0" err="1">
                <a:solidFill>
                  <a:schemeClr val="accent1"/>
                </a:solidFill>
              </a:rPr>
              <a:t>Huntingdons</a:t>
            </a:r>
            <a:r>
              <a:rPr lang="en-GB" sz="2800" dirty="0">
                <a:solidFill>
                  <a:schemeClr val="accent1"/>
                </a:solidFill>
              </a:rPr>
              <a:t>, Ataxia</a:t>
            </a:r>
          </a:p>
          <a:p>
            <a:r>
              <a:rPr lang="en-GB" sz="2800" dirty="0">
                <a:solidFill>
                  <a:schemeClr val="accent1"/>
                </a:solidFill>
              </a:rPr>
              <a:t>MS</a:t>
            </a:r>
          </a:p>
          <a:p>
            <a:r>
              <a:rPr lang="en-GB" sz="2800" dirty="0">
                <a:solidFill>
                  <a:schemeClr val="accent1"/>
                </a:solidFill>
              </a:rPr>
              <a:t>PD, PSP, CBD </a:t>
            </a:r>
          </a:p>
          <a:p>
            <a:r>
              <a:rPr lang="en-GB" sz="2800" dirty="0">
                <a:solidFill>
                  <a:schemeClr val="accent1"/>
                </a:solidFill>
              </a:rPr>
              <a:t>Stroke, Head Injury</a:t>
            </a:r>
          </a:p>
          <a:p>
            <a:pPr marL="0" indent="0">
              <a:buNone/>
            </a:pPr>
            <a:r>
              <a:rPr lang="en-GB" dirty="0">
                <a:solidFill>
                  <a:schemeClr val="accent1"/>
                </a:solidFill>
              </a:rPr>
              <a:t>   and more……</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4932264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
        <p:nvSpPr>
          <p:cNvPr id="2" name="Rectangle 1"/>
          <p:cNvSpPr/>
          <p:nvPr/>
        </p:nvSpPr>
        <p:spPr>
          <a:xfrm>
            <a:off x="674703" y="2690336"/>
            <a:ext cx="7581529" cy="2246769"/>
          </a:xfrm>
          <a:prstGeom prst="rect">
            <a:avLst/>
          </a:prstGeom>
        </p:spPr>
        <p:txBody>
          <a:bodyPr wrap="square">
            <a:spAutoFit/>
          </a:bodyPr>
          <a:lstStyle/>
          <a:p>
            <a:r>
              <a:rPr lang="en-GB" sz="2800" dirty="0">
                <a:solidFill>
                  <a:schemeClr val="accent1"/>
                </a:solidFill>
              </a:rPr>
              <a:t>Weight loss and/or malnutrition</a:t>
            </a:r>
          </a:p>
          <a:p>
            <a:r>
              <a:rPr lang="en-GB" sz="2800" dirty="0">
                <a:solidFill>
                  <a:schemeClr val="accent1"/>
                </a:solidFill>
              </a:rPr>
              <a:t>Dehydration</a:t>
            </a:r>
          </a:p>
          <a:p>
            <a:r>
              <a:rPr lang="en-GB" sz="2800" dirty="0">
                <a:solidFill>
                  <a:schemeClr val="accent1"/>
                </a:solidFill>
              </a:rPr>
              <a:t>Under medication</a:t>
            </a:r>
          </a:p>
          <a:p>
            <a:r>
              <a:rPr lang="en-GB" sz="2800" dirty="0">
                <a:solidFill>
                  <a:schemeClr val="accent1"/>
                </a:solidFill>
              </a:rPr>
              <a:t>Chest infections</a:t>
            </a:r>
          </a:p>
          <a:p>
            <a:r>
              <a:rPr lang="en-GB" sz="2800" dirty="0">
                <a:solidFill>
                  <a:schemeClr val="accent1"/>
                </a:solidFill>
              </a:rPr>
              <a:t>Choking ( worse case scenario)</a:t>
            </a:r>
          </a:p>
        </p:txBody>
      </p:sp>
    </p:spTree>
    <p:extLst>
      <p:ext uri="{BB962C8B-B14F-4D97-AF65-F5344CB8AC3E}">
        <p14:creationId xmlns:p14="http://schemas.microsoft.com/office/powerpoint/2010/main" val="30005984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lstStyle/>
          <a:p>
            <a:r>
              <a:rPr lang="en-GB" dirty="0">
                <a:solidFill>
                  <a:schemeClr val="accent1"/>
                </a:solidFill>
              </a:rPr>
              <a:t>Problems with oral (mouth) stage</a:t>
            </a:r>
          </a:p>
          <a:p>
            <a:r>
              <a:rPr lang="en-GB" dirty="0">
                <a:solidFill>
                  <a:schemeClr val="accent1"/>
                </a:solidFill>
              </a:rPr>
              <a:t>Problems with pharyngeal (upper throat) stage.</a:t>
            </a:r>
          </a:p>
          <a:p>
            <a:r>
              <a:rPr lang="en-GB" dirty="0">
                <a:solidFill>
                  <a:schemeClr val="accent1"/>
                </a:solidFill>
              </a:rPr>
              <a:t>Combined with problems self feeding, appetite control, mood and stress.</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06924342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lnSpcReduction="20000"/>
          </a:bodyPr>
          <a:lstStyle/>
          <a:p>
            <a:pPr marL="0" indent="0">
              <a:buNone/>
            </a:pPr>
            <a:r>
              <a:rPr lang="en-GB" dirty="0">
                <a:solidFill>
                  <a:schemeClr val="accent1"/>
                </a:solidFill>
              </a:rPr>
              <a:t>Oral Stage</a:t>
            </a:r>
          </a:p>
          <a:p>
            <a:pPr marL="0" indent="0">
              <a:buNone/>
            </a:pPr>
            <a:r>
              <a:rPr lang="en-GB" dirty="0">
                <a:solidFill>
                  <a:schemeClr val="accent1"/>
                </a:solidFill>
              </a:rPr>
              <a:t>Lips and Cheeks hold food and liquid</a:t>
            </a:r>
          </a:p>
          <a:p>
            <a:pPr marL="0" indent="0">
              <a:buNone/>
            </a:pPr>
            <a:r>
              <a:rPr lang="en-GB" dirty="0">
                <a:solidFill>
                  <a:schemeClr val="accent1"/>
                </a:solidFill>
              </a:rPr>
              <a:t>Tongue puts food on teeth</a:t>
            </a:r>
          </a:p>
          <a:p>
            <a:pPr marL="0" indent="0">
              <a:buNone/>
            </a:pPr>
            <a:r>
              <a:rPr lang="en-GB" dirty="0">
                <a:solidFill>
                  <a:schemeClr val="accent1"/>
                </a:solidFill>
              </a:rPr>
              <a:t>Jaws grind food into a paste</a:t>
            </a:r>
          </a:p>
          <a:p>
            <a:pPr marL="0" indent="0">
              <a:buNone/>
            </a:pPr>
            <a:r>
              <a:rPr lang="en-GB" dirty="0">
                <a:solidFill>
                  <a:schemeClr val="accent1"/>
                </a:solidFill>
              </a:rPr>
              <a:t>Tongue collects food from teeth</a:t>
            </a:r>
          </a:p>
          <a:p>
            <a:pPr marL="0" indent="0">
              <a:buNone/>
            </a:pPr>
            <a:r>
              <a:rPr lang="en-GB" dirty="0">
                <a:solidFill>
                  <a:schemeClr val="accent1"/>
                </a:solidFill>
              </a:rPr>
              <a:t>Forms food into a ball in centre of tongue</a:t>
            </a:r>
          </a:p>
          <a:p>
            <a:pPr marL="0" indent="0">
              <a:buNone/>
            </a:pPr>
            <a:r>
              <a:rPr lang="en-GB" dirty="0">
                <a:solidFill>
                  <a:schemeClr val="accent1"/>
                </a:solidFill>
              </a:rPr>
              <a:t>Propels food ball backwards.</a:t>
            </a:r>
          </a:p>
          <a:p>
            <a:pPr marL="0" indent="0">
              <a:buNone/>
            </a:pPr>
            <a:r>
              <a:rPr lang="en-GB" dirty="0">
                <a:solidFill>
                  <a:schemeClr val="accent1"/>
                </a:solidFill>
              </a:rPr>
              <a:t>In drinking tongue cups liquid</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0692434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a:bodyPr>
          <a:lstStyle/>
          <a:p>
            <a:pPr marL="0" indent="0">
              <a:buNone/>
            </a:pPr>
            <a:r>
              <a:rPr lang="en-GB" dirty="0">
                <a:solidFill>
                  <a:schemeClr val="accent1"/>
                </a:solidFill>
              </a:rPr>
              <a:t>Pharyngeal Stage</a:t>
            </a:r>
          </a:p>
          <a:p>
            <a:pPr marL="0" indent="0">
              <a:buNone/>
            </a:pPr>
            <a:r>
              <a:rPr lang="en-GB" dirty="0">
                <a:solidFill>
                  <a:schemeClr val="accent1"/>
                </a:solidFill>
              </a:rPr>
              <a:t>Partial breath out</a:t>
            </a:r>
          </a:p>
          <a:p>
            <a:pPr marL="0" indent="0">
              <a:buNone/>
            </a:pPr>
            <a:r>
              <a:rPr lang="en-GB" dirty="0">
                <a:solidFill>
                  <a:schemeClr val="accent1"/>
                </a:solidFill>
              </a:rPr>
              <a:t>Tongue tips food or drink into throat</a:t>
            </a:r>
          </a:p>
          <a:p>
            <a:pPr marL="0" indent="0">
              <a:buNone/>
            </a:pPr>
            <a:r>
              <a:rPr lang="en-GB" dirty="0">
                <a:solidFill>
                  <a:schemeClr val="accent1"/>
                </a:solidFill>
              </a:rPr>
              <a:t>Soft palate closes nose</a:t>
            </a:r>
          </a:p>
          <a:p>
            <a:pPr marL="0" indent="0">
              <a:buNone/>
            </a:pPr>
            <a:r>
              <a:rPr lang="en-GB" dirty="0">
                <a:solidFill>
                  <a:schemeClr val="accent1"/>
                </a:solidFill>
              </a:rPr>
              <a:t>Larynx closes airway and ‘pulls’ oesophagus open</a:t>
            </a:r>
          </a:p>
          <a:p>
            <a:pPr marL="0" indent="0">
              <a:buNone/>
            </a:pPr>
            <a:r>
              <a:rPr lang="en-GB" dirty="0">
                <a:solidFill>
                  <a:schemeClr val="accent1"/>
                </a:solidFill>
              </a:rPr>
              <a:t>Food enters oesophagus</a:t>
            </a:r>
          </a:p>
          <a:p>
            <a:pPr marL="0" indent="0">
              <a:buNone/>
            </a:pPr>
            <a:r>
              <a:rPr lang="en-GB" dirty="0">
                <a:solidFill>
                  <a:schemeClr val="accent1"/>
                </a:solidFill>
              </a:rPr>
              <a:t>Oesophagus stripping wave starts.</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0692434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a:bodyPr>
          <a:lstStyle/>
          <a:p>
            <a:r>
              <a:rPr lang="en-GB" dirty="0">
                <a:solidFill>
                  <a:schemeClr val="accent1"/>
                </a:solidFill>
              </a:rPr>
              <a:t>Food and drink can be lost through the lips</a:t>
            </a:r>
          </a:p>
          <a:p>
            <a:r>
              <a:rPr lang="en-GB" dirty="0">
                <a:solidFill>
                  <a:schemeClr val="accent1"/>
                </a:solidFill>
              </a:rPr>
              <a:t>Lips don’t close tightly enough so pressure is low</a:t>
            </a:r>
          </a:p>
          <a:p>
            <a:r>
              <a:rPr lang="en-GB" dirty="0">
                <a:solidFill>
                  <a:schemeClr val="accent1"/>
                </a:solidFill>
              </a:rPr>
              <a:t>Jaw is restricted and chewing is not adequate</a:t>
            </a:r>
          </a:p>
          <a:p>
            <a:r>
              <a:rPr lang="en-GB" dirty="0">
                <a:solidFill>
                  <a:schemeClr val="accent1"/>
                </a:solidFill>
              </a:rPr>
              <a:t>Tongue cannot make side to side movements</a:t>
            </a:r>
          </a:p>
          <a:p>
            <a:r>
              <a:rPr lang="en-GB" dirty="0">
                <a:solidFill>
                  <a:schemeClr val="accent1"/>
                </a:solidFill>
              </a:rPr>
              <a:t>Food gets stuck around the mouth tongue cannot gather it back into a ball</a:t>
            </a:r>
          </a:p>
          <a:p>
            <a:r>
              <a:rPr lang="en-GB" dirty="0">
                <a:solidFill>
                  <a:schemeClr val="accent1"/>
                </a:solidFill>
              </a:rPr>
              <a:t>Tongue cannot control liquids</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0692434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92533"/>
            <a:ext cx="8229600" cy="3999664"/>
          </a:xfrm>
        </p:spPr>
        <p:txBody>
          <a:bodyPr>
            <a:normAutofit fontScale="92500" lnSpcReduction="10000"/>
          </a:bodyPr>
          <a:lstStyle/>
          <a:p>
            <a:r>
              <a:rPr lang="en-GB" dirty="0">
                <a:solidFill>
                  <a:schemeClr val="accent1"/>
                </a:solidFill>
              </a:rPr>
              <a:t>(Nose doesn’t get closed over)</a:t>
            </a:r>
          </a:p>
          <a:p>
            <a:r>
              <a:rPr lang="en-GB" dirty="0">
                <a:solidFill>
                  <a:schemeClr val="accent1"/>
                </a:solidFill>
              </a:rPr>
              <a:t>Timing is out</a:t>
            </a:r>
          </a:p>
          <a:p>
            <a:r>
              <a:rPr lang="en-GB" dirty="0">
                <a:solidFill>
                  <a:schemeClr val="accent1"/>
                </a:solidFill>
              </a:rPr>
              <a:t>Judgement is out</a:t>
            </a:r>
          </a:p>
          <a:p>
            <a:r>
              <a:rPr lang="en-GB" dirty="0">
                <a:solidFill>
                  <a:schemeClr val="accent1"/>
                </a:solidFill>
              </a:rPr>
              <a:t>Larynx does not properly close airway.</a:t>
            </a:r>
          </a:p>
          <a:p>
            <a:r>
              <a:rPr lang="en-GB" dirty="0">
                <a:solidFill>
                  <a:schemeClr val="accent1"/>
                </a:solidFill>
              </a:rPr>
              <a:t>Oesophagus doesn’t open</a:t>
            </a:r>
          </a:p>
          <a:p>
            <a:r>
              <a:rPr lang="en-GB" dirty="0">
                <a:solidFill>
                  <a:schemeClr val="accent1"/>
                </a:solidFill>
              </a:rPr>
              <a:t>Food gets stuck at some point in the throat because muscles are weak. </a:t>
            </a:r>
          </a:p>
          <a:p>
            <a:r>
              <a:rPr lang="en-GB" dirty="0">
                <a:solidFill>
                  <a:schemeClr val="accent1"/>
                </a:solidFill>
              </a:rPr>
              <a:t>Food gets stuck in the upper oesophagus</a:t>
            </a:r>
          </a:p>
          <a:p>
            <a:endParaRPr lang="en-US" dirty="0"/>
          </a:p>
        </p:txBody>
      </p:sp>
      <p:sp>
        <p:nvSpPr>
          <p:cNvPr id="4" name="Title 1"/>
          <p:cNvSpPr>
            <a:spLocks noGrp="1"/>
          </p:cNvSpPr>
          <p:nvPr>
            <p:ph type="title"/>
          </p:nvPr>
        </p:nvSpPr>
        <p:spPr>
          <a:xfrm>
            <a:off x="457200" y="846138"/>
            <a:ext cx="8229600" cy="1143000"/>
          </a:xfrm>
        </p:spPr>
        <p:txBody>
          <a:bodyPr/>
          <a:lstStyle/>
          <a:p>
            <a:pPr algn="l"/>
            <a:r>
              <a:rPr lang="en-GB" dirty="0" smtClean="0">
                <a:solidFill>
                  <a:srgbClr val="0070C0"/>
                </a:solidFill>
                <a:ea typeface="ＭＳ Ｐゴシック"/>
                <a:cs typeface="ＭＳ Ｐゴシック"/>
              </a:rPr>
              <a:t>DYSPHAGIA</a:t>
            </a:r>
            <a:endParaRPr lang="en-GB" dirty="0" smtClean="0">
              <a:solidFill>
                <a:srgbClr val="0070C0"/>
              </a:solidFill>
              <a:ea typeface="ＭＳ Ｐゴシック"/>
              <a:cs typeface="ＭＳ Ｐゴシック"/>
            </a:endParaRPr>
          </a:p>
        </p:txBody>
      </p:sp>
      <p:pic>
        <p:nvPicPr>
          <p:cNvPr id="5" name="Picture 4" descr="CS42433-SOLENT-Trust's-Visions-graphic-HEA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185" y="5992813"/>
            <a:ext cx="3360370" cy="547616"/>
          </a:xfrm>
          <a:prstGeom prst="rect">
            <a:avLst/>
          </a:prstGeom>
        </p:spPr>
      </p:pic>
    </p:spTree>
    <p:extLst>
      <p:ext uri="{BB962C8B-B14F-4D97-AF65-F5344CB8AC3E}">
        <p14:creationId xmlns:p14="http://schemas.microsoft.com/office/powerpoint/2010/main" val="10692434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328</TotalTime>
  <Words>1588</Words>
  <Application>Microsoft Office PowerPoint</Application>
  <PresentationFormat>On-screen Show (4:3)</PresentationFormat>
  <Paragraphs>164</Paragraphs>
  <Slides>29</Slides>
  <Notes>0</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Office Theme</vt:lpstr>
      <vt:lpstr>1_Office Theme</vt:lpstr>
      <vt:lpstr>Dysphagia and Communication Difficulties in Neurological Conditions</vt:lpstr>
      <vt:lpstr>PowerPoint Presentation</vt:lpstr>
      <vt:lpstr>DYSPHAGIA</vt:lpstr>
      <vt:lpstr>DYSPHAGIA</vt:lpstr>
      <vt:lpstr>DYSPHAGIA</vt:lpstr>
      <vt:lpstr>DYSPHAGIA</vt:lpstr>
      <vt:lpstr>DYSPHAGIA</vt:lpstr>
      <vt:lpstr>DYSPHAGIA</vt:lpstr>
      <vt:lpstr>DYSPHAGIA</vt:lpstr>
      <vt:lpstr>DYSPHAGIA</vt:lpstr>
      <vt:lpstr>DYSPHAGIA</vt:lpstr>
      <vt:lpstr>DYSPHAGIA</vt:lpstr>
      <vt:lpstr>FEED AT RISK</vt:lpstr>
      <vt:lpstr>FEED AT RISK</vt:lpstr>
      <vt:lpstr>FEED AT RISK</vt:lpstr>
      <vt:lpstr>Mental Capacity Act</vt:lpstr>
      <vt:lpstr>Mental Capacity Act</vt:lpstr>
      <vt:lpstr>Communication</vt:lpstr>
      <vt:lpstr>Aphasia ( Dysphasia)</vt:lpstr>
      <vt:lpstr>Aphasia</vt:lpstr>
      <vt:lpstr>What can you do to help someone with Aphasia</vt:lpstr>
      <vt:lpstr>What can you do to help someone with aphasia</vt:lpstr>
      <vt:lpstr>Dysarthria</vt:lpstr>
      <vt:lpstr>What can you do to help someone with Dysarthria</vt:lpstr>
      <vt:lpstr>What can SLT do to help someone with Dysarthria?</vt:lpstr>
      <vt:lpstr>Making Communication Aids Work</vt:lpstr>
      <vt:lpstr>Case Study</vt:lpstr>
      <vt:lpstr>Contacting an SLT</vt:lpstr>
      <vt:lpstr>        Thank you for listening.</vt:lpstr>
    </vt:vector>
  </TitlesOfParts>
  <Company>Solent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Dysphagia and Communication Difficulties in Neurological Conditions</dc:title>
  <dc:creator>elizabeth.little</dc:creator>
  <cp:lastModifiedBy>elizabeth.little</cp:lastModifiedBy>
  <cp:revision>30</cp:revision>
  <dcterms:created xsi:type="dcterms:W3CDTF">2017-01-04T13:39:44Z</dcterms:created>
  <dcterms:modified xsi:type="dcterms:W3CDTF">2017-01-20T14:56:14Z</dcterms:modified>
</cp:coreProperties>
</file>